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0" r:id="rId3"/>
    <p:sldId id="313" r:id="rId4"/>
    <p:sldId id="314" r:id="rId5"/>
    <p:sldId id="311" r:id="rId6"/>
    <p:sldId id="301" r:id="rId7"/>
    <p:sldId id="304" r:id="rId8"/>
    <p:sldId id="307" r:id="rId9"/>
    <p:sldId id="274" r:id="rId10"/>
    <p:sldId id="312" r:id="rId11"/>
    <p:sldId id="267" r:id="rId1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3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French" userId="f4608ba6e75b948e" providerId="LiveId" clId="{6C225360-744E-4445-A7F7-20B9E56D50BF}"/>
    <pc:docChg chg="custSel addSld delSld modSld">
      <pc:chgData name="Ian French" userId="f4608ba6e75b948e" providerId="LiveId" clId="{6C225360-744E-4445-A7F7-20B9E56D50BF}" dt="2021-07-20T17:09:59.579" v="884" actId="20577"/>
      <pc:docMkLst>
        <pc:docMk/>
      </pc:docMkLst>
      <pc:sldChg chg="modSp mod">
        <pc:chgData name="Ian French" userId="f4608ba6e75b948e" providerId="LiveId" clId="{6C225360-744E-4445-A7F7-20B9E56D50BF}" dt="2021-07-20T12:09:37.297" v="0" actId="1076"/>
        <pc:sldMkLst>
          <pc:docMk/>
          <pc:sldMk cId="4022353599" sldId="257"/>
        </pc:sldMkLst>
        <pc:spChg chg="mod">
          <ac:chgData name="Ian French" userId="f4608ba6e75b948e" providerId="LiveId" clId="{6C225360-744E-4445-A7F7-20B9E56D50BF}" dt="2021-07-20T12:09:37.297" v="0" actId="1076"/>
          <ac:spMkLst>
            <pc:docMk/>
            <pc:sldMk cId="4022353599" sldId="257"/>
            <ac:spMk id="4" creationId="{00000000-0000-0000-0000-000000000000}"/>
          </ac:spMkLst>
        </pc:spChg>
      </pc:sldChg>
      <pc:sldChg chg="modSp mod">
        <pc:chgData name="Ian French" userId="f4608ba6e75b948e" providerId="LiveId" clId="{6C225360-744E-4445-A7F7-20B9E56D50BF}" dt="2021-07-20T13:18:20.971" v="3" actId="1076"/>
        <pc:sldMkLst>
          <pc:docMk/>
          <pc:sldMk cId="50921937" sldId="260"/>
        </pc:sldMkLst>
        <pc:spChg chg="mod">
          <ac:chgData name="Ian French" userId="f4608ba6e75b948e" providerId="LiveId" clId="{6C225360-744E-4445-A7F7-20B9E56D50BF}" dt="2021-07-20T13:18:17.829" v="2"/>
          <ac:spMkLst>
            <pc:docMk/>
            <pc:sldMk cId="50921937" sldId="260"/>
            <ac:spMk id="2" creationId="{00000000-0000-0000-0000-000000000000}"/>
          </ac:spMkLst>
        </pc:spChg>
        <pc:spChg chg="mod">
          <ac:chgData name="Ian French" userId="f4608ba6e75b948e" providerId="LiveId" clId="{6C225360-744E-4445-A7F7-20B9E56D50BF}" dt="2021-07-20T13:18:20.971" v="3" actId="1076"/>
          <ac:spMkLst>
            <pc:docMk/>
            <pc:sldMk cId="50921937" sldId="260"/>
            <ac:spMk id="4" creationId="{00000000-0000-0000-0000-000000000000}"/>
          </ac:spMkLst>
        </pc:spChg>
      </pc:sldChg>
      <pc:sldChg chg="del">
        <pc:chgData name="Ian French" userId="f4608ba6e75b948e" providerId="LiveId" clId="{6C225360-744E-4445-A7F7-20B9E56D50BF}" dt="2021-07-20T13:27:34.581" v="874" actId="2696"/>
        <pc:sldMkLst>
          <pc:docMk/>
          <pc:sldMk cId="3636816503" sldId="270"/>
        </pc:sldMkLst>
      </pc:sldChg>
      <pc:sldChg chg="modSp mod">
        <pc:chgData name="Ian French" userId="f4608ba6e75b948e" providerId="LiveId" clId="{6C225360-744E-4445-A7F7-20B9E56D50BF}" dt="2021-07-20T17:09:59.579" v="884" actId="20577"/>
        <pc:sldMkLst>
          <pc:docMk/>
          <pc:sldMk cId="4080344953" sldId="272"/>
        </pc:sldMkLst>
        <pc:spChg chg="mod">
          <ac:chgData name="Ian French" userId="f4608ba6e75b948e" providerId="LiveId" clId="{6C225360-744E-4445-A7F7-20B9E56D50BF}" dt="2021-07-20T17:09:59.579" v="884" actId="20577"/>
          <ac:spMkLst>
            <pc:docMk/>
            <pc:sldMk cId="4080344953" sldId="272"/>
            <ac:spMk id="2" creationId="{00000000-0000-0000-0000-000000000000}"/>
          </ac:spMkLst>
        </pc:spChg>
      </pc:sldChg>
      <pc:sldChg chg="del">
        <pc:chgData name="Ian French" userId="f4608ba6e75b948e" providerId="LiveId" clId="{6C225360-744E-4445-A7F7-20B9E56D50BF}" dt="2021-07-20T13:30:03.001" v="882" actId="2696"/>
        <pc:sldMkLst>
          <pc:docMk/>
          <pc:sldMk cId="825672184" sldId="273"/>
        </pc:sldMkLst>
      </pc:sldChg>
      <pc:sldChg chg="modSp del mod">
        <pc:chgData name="Ian French" userId="f4608ba6e75b948e" providerId="LiveId" clId="{6C225360-744E-4445-A7F7-20B9E56D50BF}" dt="2021-07-20T13:28:12.427" v="876" actId="2696"/>
        <pc:sldMkLst>
          <pc:docMk/>
          <pc:sldMk cId="1008316024" sldId="275"/>
        </pc:sldMkLst>
        <pc:spChg chg="mod">
          <ac:chgData name="Ian French" userId="f4608ba6e75b948e" providerId="LiveId" clId="{6C225360-744E-4445-A7F7-20B9E56D50BF}" dt="2021-07-20T13:26:14.879" v="873" actId="20577"/>
          <ac:spMkLst>
            <pc:docMk/>
            <pc:sldMk cId="1008316024" sldId="275"/>
            <ac:spMk id="2" creationId="{00000000-0000-0000-0000-000000000000}"/>
          </ac:spMkLst>
        </pc:spChg>
      </pc:sldChg>
      <pc:sldChg chg="new">
        <pc:chgData name="Ian French" userId="f4608ba6e75b948e" providerId="LiveId" clId="{6C225360-744E-4445-A7F7-20B9E56D50BF}" dt="2021-07-20T17:08:37.459" v="883" actId="680"/>
        <pc:sldMkLst>
          <pc:docMk/>
          <pc:sldMk cId="2376987887" sldId="275"/>
        </pc:sldMkLst>
      </pc:sldChg>
      <pc:sldChg chg="del">
        <pc:chgData name="Ian French" userId="f4608ba6e75b948e" providerId="LiveId" clId="{6C225360-744E-4445-A7F7-20B9E56D50BF}" dt="2021-07-20T13:27:59.998" v="875" actId="2696"/>
        <pc:sldMkLst>
          <pc:docMk/>
          <pc:sldMk cId="0" sldId="278"/>
        </pc:sldMkLst>
      </pc:sldChg>
      <pc:sldChg chg="del">
        <pc:chgData name="Ian French" userId="f4608ba6e75b948e" providerId="LiveId" clId="{6C225360-744E-4445-A7F7-20B9E56D50BF}" dt="2021-07-20T13:28:40.508" v="877" actId="2696"/>
        <pc:sldMkLst>
          <pc:docMk/>
          <pc:sldMk cId="0" sldId="279"/>
        </pc:sldMkLst>
      </pc:sldChg>
      <pc:sldChg chg="del">
        <pc:chgData name="Ian French" userId="f4608ba6e75b948e" providerId="LiveId" clId="{6C225360-744E-4445-A7F7-20B9E56D50BF}" dt="2021-07-20T13:28:50.752" v="878" actId="2696"/>
        <pc:sldMkLst>
          <pc:docMk/>
          <pc:sldMk cId="1975404325" sldId="280"/>
        </pc:sldMkLst>
      </pc:sldChg>
      <pc:sldChg chg="del">
        <pc:chgData name="Ian French" userId="f4608ba6e75b948e" providerId="LiveId" clId="{6C225360-744E-4445-A7F7-20B9E56D50BF}" dt="2021-07-20T13:29:00.077" v="879" actId="2696"/>
        <pc:sldMkLst>
          <pc:docMk/>
          <pc:sldMk cId="0" sldId="281"/>
        </pc:sldMkLst>
      </pc:sldChg>
      <pc:sldChg chg="del">
        <pc:chgData name="Ian French" userId="f4608ba6e75b948e" providerId="LiveId" clId="{6C225360-744E-4445-A7F7-20B9E56D50BF}" dt="2021-07-20T13:29:08.003" v="880" actId="2696"/>
        <pc:sldMkLst>
          <pc:docMk/>
          <pc:sldMk cId="875205649" sldId="282"/>
        </pc:sldMkLst>
      </pc:sldChg>
      <pc:sldChg chg="del">
        <pc:chgData name="Ian French" userId="f4608ba6e75b948e" providerId="LiveId" clId="{6C225360-744E-4445-A7F7-20B9E56D50BF}" dt="2021-07-20T13:29:18.102" v="881" actId="2696"/>
        <pc:sldMkLst>
          <pc:docMk/>
          <pc:sldMk cId="36003793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A643605B-E495-4A08-91F9-38EAFEF42CDD}" type="datetimeFigureOut">
              <a:rPr lang="en-US" smtClean="0"/>
              <a:t>1/25/2022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A003A124-E1E9-48D4-8FD7-C684B64309CA}" type="slidenum">
              <a:rPr lang="en-US" smtClean="0"/>
              <a:t>‹#›</a:t>
            </a:fld>
            <a:endParaRPr lang="en-US"/>
          </a:p>
        </p:txBody>
      </p:sp>
    </p:spTree>
    <p:extLst>
      <p:ext uri="{BB962C8B-B14F-4D97-AF65-F5344CB8AC3E}">
        <p14:creationId xmlns:p14="http://schemas.microsoft.com/office/powerpoint/2010/main" val="206880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EF57F4-E4F5-4AE6-893E-6D51866FD93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79172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F57F4-E4F5-4AE6-893E-6D51866FD93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287758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F57F4-E4F5-4AE6-893E-6D51866FD93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174134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F57F4-E4F5-4AE6-893E-6D51866FD93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217822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F57F4-E4F5-4AE6-893E-6D51866FD93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357110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F57F4-E4F5-4AE6-893E-6D51866FD93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209356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F57F4-E4F5-4AE6-893E-6D51866FD93F}"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117900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F57F4-E4F5-4AE6-893E-6D51866FD93F}"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6393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F57F4-E4F5-4AE6-893E-6D51866FD93F}"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70900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F57F4-E4F5-4AE6-893E-6D51866FD93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89174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F57F4-E4F5-4AE6-893E-6D51866FD93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9FA8-5669-4F99-B3E1-3CA1C4450722}" type="slidenum">
              <a:rPr lang="en-US" smtClean="0"/>
              <a:t>‹#›</a:t>
            </a:fld>
            <a:endParaRPr lang="en-US"/>
          </a:p>
        </p:txBody>
      </p:sp>
    </p:spTree>
    <p:extLst>
      <p:ext uri="{BB962C8B-B14F-4D97-AF65-F5344CB8AC3E}">
        <p14:creationId xmlns:p14="http://schemas.microsoft.com/office/powerpoint/2010/main" val="7108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F57F4-E4F5-4AE6-893E-6D51866FD93F}"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F9FA8-5669-4F99-B3E1-3CA1C4450722}" type="slidenum">
              <a:rPr lang="en-US" smtClean="0"/>
              <a:t>‹#›</a:t>
            </a:fld>
            <a:endParaRPr lang="en-US"/>
          </a:p>
        </p:txBody>
      </p:sp>
    </p:spTree>
    <p:extLst>
      <p:ext uri="{BB962C8B-B14F-4D97-AF65-F5344CB8AC3E}">
        <p14:creationId xmlns:p14="http://schemas.microsoft.com/office/powerpoint/2010/main" val="269271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delawarevoad@gmail.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4000" y="118533"/>
            <a:ext cx="11573933" cy="66209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954" y="316592"/>
            <a:ext cx="2286000" cy="1285875"/>
          </a:xfrm>
          <a:prstGeom prst="rect">
            <a:avLst/>
          </a:prstGeom>
        </p:spPr>
      </p:pic>
      <p:sp>
        <p:nvSpPr>
          <p:cNvPr id="2" name="TextBox 1"/>
          <p:cNvSpPr txBox="1"/>
          <p:nvPr/>
        </p:nvSpPr>
        <p:spPr>
          <a:xfrm>
            <a:off x="2242954" y="399269"/>
            <a:ext cx="7939994" cy="6340197"/>
          </a:xfrm>
          <a:prstGeom prst="rect">
            <a:avLst/>
          </a:prstGeom>
          <a:noFill/>
        </p:spPr>
        <p:txBody>
          <a:bodyPr wrap="none" rtlCol="0">
            <a:spAutoFit/>
          </a:bodyPr>
          <a:lstStyle/>
          <a:p>
            <a:pPr algn="ctr"/>
            <a:r>
              <a:rPr lang="en-US" sz="4000" b="1" i="1" dirty="0">
                <a:solidFill>
                  <a:schemeClr val="tx1"/>
                </a:solidFill>
              </a:rPr>
              <a:t>Welcome!</a:t>
            </a:r>
          </a:p>
          <a:p>
            <a:pPr algn="ctr"/>
            <a:endParaRPr lang="en-US" sz="900" dirty="0">
              <a:solidFill>
                <a:schemeClr val="tx1"/>
              </a:solidFill>
            </a:endParaRPr>
          </a:p>
          <a:p>
            <a:pPr algn="ctr"/>
            <a:r>
              <a:rPr lang="en-US" dirty="0">
                <a:solidFill>
                  <a:schemeClr val="tx1"/>
                </a:solidFill>
              </a:rPr>
              <a:t>Quarterly Meeting, </a:t>
            </a:r>
            <a:r>
              <a:rPr lang="en-US" dirty="0" smtClean="0"/>
              <a:t>25 January</a:t>
            </a:r>
            <a:r>
              <a:rPr lang="en-US" dirty="0" smtClean="0">
                <a:solidFill>
                  <a:schemeClr val="tx1"/>
                </a:solidFill>
              </a:rPr>
              <a:t> 2022</a:t>
            </a:r>
            <a:endParaRPr lang="en-US" dirty="0">
              <a:solidFill>
                <a:schemeClr val="tx1"/>
              </a:solidFill>
            </a:endParaRPr>
          </a:p>
          <a:p>
            <a:pPr algn="ctr"/>
            <a:endParaRPr lang="en-US" sz="900" dirty="0">
              <a:solidFill>
                <a:schemeClr val="tx1"/>
              </a:solidFill>
            </a:endParaRPr>
          </a:p>
          <a:p>
            <a:pPr algn="ctr"/>
            <a:r>
              <a:rPr lang="en-US" sz="2400" dirty="0">
                <a:solidFill>
                  <a:schemeClr val="tx1"/>
                </a:solidFill>
              </a:rPr>
              <a:t>Delaware Volunteer Organization Active in Disaster (DEVOAD)</a:t>
            </a:r>
          </a:p>
          <a:p>
            <a:endParaRPr lang="en-US" dirty="0"/>
          </a:p>
          <a:p>
            <a:pPr algn="ctr"/>
            <a:r>
              <a:rPr lang="en-US" u="sng" dirty="0"/>
              <a:t>Agenda</a:t>
            </a:r>
          </a:p>
          <a:p>
            <a:pPr marL="2343150">
              <a:lnSpc>
                <a:spcPct val="150000"/>
              </a:lnSpc>
            </a:pPr>
            <a:r>
              <a:rPr lang="en-US" dirty="0" smtClean="0">
                <a:latin typeface="Times New Roman" panose="02020603050405020304" pitchFamily="18" charset="0"/>
                <a:cs typeface="Times New Roman" panose="02020603050405020304" pitchFamily="18" charset="0"/>
              </a:rPr>
              <a:t>Chair Update</a:t>
            </a:r>
          </a:p>
          <a:p>
            <a:pPr marL="2343150">
              <a:lnSpc>
                <a:spcPct val="150000"/>
              </a:lnSpc>
            </a:pPr>
            <a:r>
              <a:rPr lang="en-US" dirty="0" smtClean="0">
                <a:latin typeface="Times New Roman" panose="02020603050405020304" pitchFamily="18" charset="0"/>
                <a:cs typeface="Times New Roman" panose="02020603050405020304" pitchFamily="18" charset="0"/>
              </a:rPr>
              <a:t>DEVOAD Business</a:t>
            </a:r>
          </a:p>
          <a:p>
            <a:pPr marL="2628900" indent="-285750">
              <a:lnSpc>
                <a:spcPct val="150000"/>
              </a:lnSpc>
              <a:buFontTx/>
              <a:buChar char="-"/>
            </a:pPr>
            <a:r>
              <a:rPr lang="en-US" dirty="0" smtClean="0">
                <a:latin typeface="Times New Roman" panose="02020603050405020304" pitchFamily="18" charset="0"/>
                <a:cs typeface="Times New Roman" panose="02020603050405020304" pitchFamily="18" charset="0"/>
              </a:rPr>
              <a:t>Acceptance of 1 Nov </a:t>
            </a:r>
            <a:r>
              <a:rPr lang="en-US" dirty="0" err="1" smtClean="0">
                <a:latin typeface="Times New Roman" panose="02020603050405020304" pitchFamily="18" charset="0"/>
                <a:cs typeface="Times New Roman" panose="02020603050405020304" pitchFamily="18" charset="0"/>
              </a:rPr>
              <a:t>Mtg</a:t>
            </a:r>
            <a:r>
              <a:rPr lang="en-US" dirty="0" smtClean="0">
                <a:latin typeface="Times New Roman" panose="02020603050405020304" pitchFamily="18" charset="0"/>
                <a:cs typeface="Times New Roman" panose="02020603050405020304" pitchFamily="18" charset="0"/>
              </a:rPr>
              <a:t> Minutes</a:t>
            </a:r>
          </a:p>
          <a:p>
            <a:pPr marL="2628900" indent="-285750">
              <a:lnSpc>
                <a:spcPct val="150000"/>
              </a:lnSpc>
              <a:buFontTx/>
              <a:buChar char="-"/>
            </a:pPr>
            <a:r>
              <a:rPr lang="en-US" dirty="0" smtClean="0">
                <a:latin typeface="Times New Roman" panose="02020603050405020304" pitchFamily="18" charset="0"/>
                <a:cs typeface="Times New Roman" panose="02020603050405020304" pitchFamily="18" charset="0"/>
              </a:rPr>
              <a:t>Election of Officers</a:t>
            </a:r>
          </a:p>
          <a:p>
            <a:pPr marL="2628900" indent="-285750">
              <a:lnSpc>
                <a:spcPct val="150000"/>
              </a:lnSpc>
              <a:buFontTx/>
              <a:buChar char="-"/>
            </a:pPr>
            <a:r>
              <a:rPr lang="en-US" dirty="0" smtClean="0">
                <a:latin typeface="Times New Roman" panose="02020603050405020304" pitchFamily="18" charset="0"/>
                <a:cs typeface="Times New Roman" panose="02020603050405020304" pitchFamily="18" charset="0"/>
              </a:rPr>
              <a:t>Bylaws change</a:t>
            </a:r>
          </a:p>
          <a:p>
            <a:pPr marL="2343150">
              <a:lnSpc>
                <a:spcPct val="150000"/>
              </a:lnSpc>
            </a:pPr>
            <a:r>
              <a:rPr lang="en-US" dirty="0" smtClean="0">
                <a:latin typeface="Times New Roman" panose="02020603050405020304" pitchFamily="18" charset="0"/>
                <a:cs typeface="Times New Roman" panose="02020603050405020304" pitchFamily="18" charset="0"/>
              </a:rPr>
              <a:t>Partner Updates</a:t>
            </a:r>
          </a:p>
          <a:p>
            <a:pPr marL="2343150">
              <a:lnSpc>
                <a:spcPct val="150000"/>
              </a:lnSpc>
            </a:pPr>
            <a:r>
              <a:rPr lang="en-US" dirty="0" smtClean="0">
                <a:latin typeface="Times New Roman" panose="02020603050405020304" pitchFamily="18" charset="0"/>
                <a:cs typeface="Times New Roman" panose="02020603050405020304" pitchFamily="18" charset="0"/>
              </a:rPr>
              <a:t>Update on 11</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St Bridge Flooding Response</a:t>
            </a:r>
          </a:p>
          <a:p>
            <a:pPr marL="2343150">
              <a:lnSpc>
                <a:spcPct val="150000"/>
              </a:lnSpc>
            </a:pPr>
            <a:r>
              <a:rPr lang="en-US" dirty="0" smtClean="0">
                <a:latin typeface="Times New Roman" panose="02020603050405020304" pitchFamily="18" charset="0"/>
                <a:cs typeface="Times New Roman" panose="02020603050405020304" pitchFamily="18" charset="0"/>
              </a:rPr>
              <a:t>Update on ESBCLTRG</a:t>
            </a:r>
          </a:p>
          <a:p>
            <a:pPr marL="2343150">
              <a:lnSpc>
                <a:spcPct val="150000"/>
              </a:lnSpc>
            </a:pPr>
            <a:r>
              <a:rPr lang="en-US" dirty="0" smtClean="0">
                <a:latin typeface="Times New Roman" panose="02020603050405020304" pitchFamily="18" charset="0"/>
                <a:cs typeface="Times New Roman" panose="02020603050405020304" pitchFamily="18" charset="0"/>
              </a:rPr>
              <a:t>Member Updates</a:t>
            </a:r>
            <a:endParaRPr lang="en-US" dirty="0">
              <a:latin typeface="Times New Roman" panose="02020603050405020304" pitchFamily="18" charset="0"/>
              <a:cs typeface="Times New Roman" panose="02020603050405020304" pitchFamily="18" charset="0"/>
            </a:endParaRPr>
          </a:p>
          <a:p>
            <a:pPr marL="2343150">
              <a:lnSpc>
                <a:spcPct val="150000"/>
              </a:lnSpc>
            </a:pPr>
            <a:r>
              <a:rPr lang="en-US" dirty="0" err="1" smtClean="0">
                <a:latin typeface="Times New Roman" panose="02020603050405020304" pitchFamily="18" charset="0"/>
                <a:cs typeface="Times New Roman" panose="02020603050405020304" pitchFamily="18" charset="0"/>
              </a:rPr>
              <a:t>Wrapup</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73" y="4372275"/>
            <a:ext cx="2521819" cy="189136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5426" y="3611728"/>
            <a:ext cx="2652444" cy="1195435"/>
          </a:xfrm>
          <a:prstGeom prst="rect">
            <a:avLst/>
          </a:prstGeom>
        </p:spPr>
      </p:pic>
    </p:spTree>
    <p:extLst>
      <p:ext uri="{BB962C8B-B14F-4D97-AF65-F5344CB8AC3E}">
        <p14:creationId xmlns:p14="http://schemas.microsoft.com/office/powerpoint/2010/main" val="402235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533"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2559644" y="1051216"/>
            <a:ext cx="7393434" cy="4062651"/>
          </a:xfrm>
          <a:prstGeom prst="rect">
            <a:avLst/>
          </a:prstGeom>
          <a:noFill/>
        </p:spPr>
        <p:txBody>
          <a:bodyPr wrap="none" rtlCol="0">
            <a:spAutoFit/>
          </a:bodyPr>
          <a:lstStyle/>
          <a:p>
            <a:pPr algn="ctr"/>
            <a:r>
              <a:rPr lang="en-US" sz="2400" b="1" dirty="0"/>
              <a:t>DEVOAD Activity Ahead</a:t>
            </a:r>
          </a:p>
          <a:p>
            <a:pPr algn="ctr"/>
            <a:endParaRPr lang="en-US" dirty="0"/>
          </a:p>
          <a:p>
            <a:pPr marL="285750" indent="-285750">
              <a:lnSpc>
                <a:spcPct val="150000"/>
              </a:lnSpc>
              <a:buFont typeface="Arial" panose="020B0604020202020204" pitchFamily="34" charset="0"/>
              <a:buChar char="•"/>
            </a:pPr>
            <a:r>
              <a:rPr lang="en-US" dirty="0" smtClean="0"/>
              <a:t>Nature’s Message: Disasters can strike at Any Time!</a:t>
            </a:r>
          </a:p>
          <a:p>
            <a:pPr marL="285750" indent="-285750">
              <a:lnSpc>
                <a:spcPct val="150000"/>
              </a:lnSpc>
              <a:buFont typeface="Arial" panose="020B0604020202020204" pitchFamily="34" charset="0"/>
              <a:buChar char="•"/>
            </a:pPr>
            <a:r>
              <a:rPr lang="en-US" dirty="0" smtClean="0"/>
              <a:t>Respond to RFAs as they come in</a:t>
            </a:r>
          </a:p>
          <a:p>
            <a:pPr marL="285750" indent="-285750">
              <a:lnSpc>
                <a:spcPct val="150000"/>
              </a:lnSpc>
              <a:buFont typeface="Arial" panose="020B0604020202020204" pitchFamily="34" charset="0"/>
              <a:buChar char="•"/>
            </a:pPr>
            <a:r>
              <a:rPr lang="en-US" dirty="0" smtClean="0"/>
              <a:t>Participate in and support MDVOAD Annual Conference (Virtual)</a:t>
            </a:r>
          </a:p>
          <a:p>
            <a:pPr marL="285750" indent="-285750">
              <a:lnSpc>
                <a:spcPct val="150000"/>
              </a:lnSpc>
              <a:buFont typeface="Arial" panose="020B0604020202020204" pitchFamily="34" charset="0"/>
              <a:buChar char="•"/>
            </a:pPr>
            <a:r>
              <a:rPr lang="en-US" dirty="0" smtClean="0"/>
              <a:t>Participate in and support National VOAD Annual Conference in Baltimore</a:t>
            </a:r>
            <a:endParaRPr lang="en-US" dirty="0"/>
          </a:p>
          <a:p>
            <a:pPr marL="285750" indent="-285750">
              <a:lnSpc>
                <a:spcPct val="150000"/>
              </a:lnSpc>
              <a:buFont typeface="Arial" panose="020B0604020202020204" pitchFamily="34" charset="0"/>
              <a:buChar char="•"/>
            </a:pPr>
            <a:r>
              <a:rPr lang="en-US" dirty="0" smtClean="0"/>
              <a:t>Continue </a:t>
            </a:r>
            <a:r>
              <a:rPr lang="en-US" dirty="0"/>
              <a:t>with Visibility and Outreach activity</a:t>
            </a:r>
          </a:p>
          <a:p>
            <a:pPr marL="285750" indent="-285750">
              <a:lnSpc>
                <a:spcPct val="150000"/>
              </a:lnSpc>
              <a:buFont typeface="Arial" panose="020B0604020202020204" pitchFamily="34" charset="0"/>
              <a:buChar char="•"/>
            </a:pPr>
            <a:r>
              <a:rPr lang="en-US" dirty="0" smtClean="0"/>
              <a:t>Follow up on inquiries about DEVOAD</a:t>
            </a:r>
            <a:endParaRPr lang="en-US" dirty="0"/>
          </a:p>
          <a:p>
            <a:pPr marL="285750" indent="-285750">
              <a:lnSpc>
                <a:spcPct val="150000"/>
              </a:lnSpc>
              <a:buFont typeface="Arial" panose="020B0604020202020204" pitchFamily="34" charset="0"/>
              <a:buChar char="•"/>
            </a:pPr>
            <a:r>
              <a:rPr lang="en-US" dirty="0"/>
              <a:t>Continue to </a:t>
            </a:r>
            <a:r>
              <a:rPr lang="en-US" dirty="0" smtClean="0"/>
              <a:t>populate and evolve new </a:t>
            </a:r>
            <a:r>
              <a:rPr lang="en-US" dirty="0"/>
              <a:t>web </a:t>
            </a:r>
            <a:r>
              <a:rPr lang="en-US" dirty="0" smtClean="0"/>
              <a:t>site</a:t>
            </a:r>
            <a:endParaRPr lang="en-US" dirty="0"/>
          </a:p>
          <a:p>
            <a:pPr marL="285750" indent="-285750">
              <a:lnSpc>
                <a:spcPct val="150000"/>
              </a:lnSpc>
              <a:buFont typeface="Arial" panose="020B0604020202020204" pitchFamily="34" charset="0"/>
              <a:buChar char="•"/>
            </a:pPr>
            <a:r>
              <a:rPr lang="en-US" dirty="0" smtClean="0"/>
              <a:t>Support Wilmington LTRG process and meetings</a:t>
            </a:r>
            <a:endParaRPr lang="en-US" dirty="0"/>
          </a:p>
        </p:txBody>
      </p:sp>
      <p:pic>
        <p:nvPicPr>
          <p:cNvPr id="3" name="Picture 2"/>
          <p:cNvPicPr>
            <a:picLocks noChangeAspect="1"/>
          </p:cNvPicPr>
          <p:nvPr/>
        </p:nvPicPr>
        <p:blipFill>
          <a:blip r:embed="rId3"/>
          <a:stretch>
            <a:fillRect/>
          </a:stretch>
        </p:blipFill>
        <p:spPr>
          <a:xfrm>
            <a:off x="8614178" y="3348242"/>
            <a:ext cx="2394861" cy="2508738"/>
          </a:xfrm>
          <a:prstGeom prst="rect">
            <a:avLst/>
          </a:prstGeom>
        </p:spPr>
      </p:pic>
    </p:spTree>
    <p:extLst>
      <p:ext uri="{BB962C8B-B14F-4D97-AF65-F5344CB8AC3E}">
        <p14:creationId xmlns:p14="http://schemas.microsoft.com/office/powerpoint/2010/main" val="883756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3877794" y="1058817"/>
            <a:ext cx="4190891" cy="4124206"/>
          </a:xfrm>
          <a:prstGeom prst="rect">
            <a:avLst/>
          </a:prstGeom>
          <a:noFill/>
        </p:spPr>
        <p:txBody>
          <a:bodyPr wrap="none" rtlCol="0">
            <a:spAutoFit/>
          </a:bodyPr>
          <a:lstStyle/>
          <a:p>
            <a:pPr algn="ctr"/>
            <a:r>
              <a:rPr lang="en-US" sz="2800" b="1" dirty="0"/>
              <a:t>THANK YOU!</a:t>
            </a:r>
            <a:endParaRPr lang="en-US" sz="2400" dirty="0"/>
          </a:p>
          <a:p>
            <a:pPr algn="ctr"/>
            <a:endParaRPr lang="en-US" dirty="0"/>
          </a:p>
          <a:p>
            <a:pPr algn="ctr"/>
            <a:endParaRPr lang="en-US" dirty="0"/>
          </a:p>
          <a:p>
            <a:pPr algn="ctr"/>
            <a:r>
              <a:rPr lang="en-US" dirty="0"/>
              <a:t>Questions?</a:t>
            </a:r>
          </a:p>
          <a:p>
            <a:pPr algn="ctr"/>
            <a:r>
              <a:rPr lang="en-US" dirty="0"/>
              <a:t>Suggestions?</a:t>
            </a:r>
          </a:p>
          <a:p>
            <a:pPr algn="ctr"/>
            <a:r>
              <a:rPr lang="en-US" dirty="0"/>
              <a:t>Issues?</a:t>
            </a:r>
          </a:p>
          <a:p>
            <a:pPr algn="ctr"/>
            <a:endParaRPr lang="en-US" dirty="0"/>
          </a:p>
          <a:p>
            <a:pPr algn="ctr"/>
            <a:r>
              <a:rPr lang="en-US" i="1" dirty="0"/>
              <a:t>Pencil </a:t>
            </a:r>
            <a:r>
              <a:rPr lang="en-US" i="1" dirty="0" smtClean="0"/>
              <a:t>in Tuesday 19 April  </a:t>
            </a:r>
            <a:r>
              <a:rPr lang="en-US" i="1" dirty="0"/>
              <a:t>for next meeting</a:t>
            </a:r>
          </a:p>
          <a:p>
            <a:pPr algn="ctr"/>
            <a:endParaRPr lang="en-US" dirty="0"/>
          </a:p>
          <a:p>
            <a:pPr algn="ctr"/>
            <a:r>
              <a:rPr lang="en-US" dirty="0"/>
              <a:t>Contact: </a:t>
            </a:r>
          </a:p>
          <a:p>
            <a:pPr algn="ctr"/>
            <a:r>
              <a:rPr lang="en-US" dirty="0">
                <a:hlinkClick r:id="rId3"/>
              </a:rPr>
              <a:t>delawarevoad@gmail.com</a:t>
            </a:r>
            <a:endParaRPr lang="en-US" dirty="0"/>
          </a:p>
          <a:p>
            <a:pPr algn="ctr"/>
            <a:r>
              <a:rPr lang="en-US" dirty="0"/>
              <a:t/>
            </a:r>
            <a:br>
              <a:rPr lang="en-US" dirty="0"/>
            </a:br>
            <a:r>
              <a:rPr lang="en-US" dirty="0"/>
              <a:t>Facebook:  Delaware </a:t>
            </a:r>
            <a:r>
              <a:rPr lang="en-US" dirty="0" smtClean="0"/>
              <a:t>VOAD</a:t>
            </a:r>
          </a:p>
          <a:p>
            <a:pPr algn="ctr"/>
            <a:r>
              <a:rPr lang="en-US" dirty="0" smtClean="0"/>
              <a:t>Website: devoad.org</a:t>
            </a:r>
            <a:endParaRPr lang="en-US" dirty="0"/>
          </a:p>
        </p:txBody>
      </p:sp>
    </p:spTree>
    <p:extLst>
      <p:ext uri="{BB962C8B-B14F-4D97-AF65-F5344CB8AC3E}">
        <p14:creationId xmlns:p14="http://schemas.microsoft.com/office/powerpoint/2010/main" val="112982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2766"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4173030" y="881029"/>
            <a:ext cx="5051447" cy="5293757"/>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DEVOAD </a:t>
            </a:r>
            <a:r>
              <a:rPr lang="en-US" sz="2800" b="1" u="sng" dirty="0" smtClean="0">
                <a:latin typeface="Times New Roman" panose="02020603050405020304" pitchFamily="18" charset="0"/>
                <a:cs typeface="Times New Roman" panose="02020603050405020304" pitchFamily="18" charset="0"/>
              </a:rPr>
              <a:t>Business</a:t>
            </a:r>
            <a:endParaRPr lang="en-US" sz="2800" b="1" u="sng" dirty="0">
              <a:latin typeface="Times New Roman" panose="02020603050405020304" pitchFamily="18" charset="0"/>
              <a:cs typeface="Times New Roman" panose="02020603050405020304" pitchFamily="18" charset="0"/>
            </a:endParaRPr>
          </a:p>
          <a:p>
            <a:endParaRPr lang="en-US" sz="2400" b="1" i="1" dirty="0"/>
          </a:p>
          <a:p>
            <a:r>
              <a:rPr lang="en-US" sz="2400" b="1" i="1" dirty="0"/>
              <a:t>Chairperson Update</a:t>
            </a:r>
          </a:p>
          <a:p>
            <a:endParaRPr lang="en-US" sz="1600" b="1" i="1" dirty="0" smtClean="0"/>
          </a:p>
          <a:p>
            <a:r>
              <a:rPr lang="en-US" sz="1600" b="1" i="1" dirty="0" smtClean="0"/>
              <a:t>DEVOAD Members receive Governor’s Awards</a:t>
            </a:r>
          </a:p>
          <a:p>
            <a:r>
              <a:rPr lang="en-US" sz="1600" b="1" i="1" dirty="0" smtClean="0"/>
              <a:t>Joint MD-DE Annual Conference 14, 15 March</a:t>
            </a:r>
          </a:p>
          <a:p>
            <a:r>
              <a:rPr lang="en-US" sz="1600" b="1" i="1" dirty="0" smtClean="0"/>
              <a:t>NVOAD Annual Conference, Baltimore 2-5 May</a:t>
            </a:r>
          </a:p>
          <a:p>
            <a:r>
              <a:rPr lang="en-US" sz="1600" b="1" i="1" dirty="0" smtClean="0"/>
              <a:t>Changes at DEMA</a:t>
            </a:r>
          </a:p>
          <a:p>
            <a:r>
              <a:rPr lang="en-US" sz="1600" b="1" i="1" dirty="0" smtClean="0"/>
              <a:t>Plywood Donation and Storage</a:t>
            </a:r>
          </a:p>
          <a:p>
            <a:endParaRPr lang="en-US" sz="1600" b="1" i="1" dirty="0"/>
          </a:p>
          <a:p>
            <a:r>
              <a:rPr lang="en-US" sz="2400" b="1" i="1" dirty="0" smtClean="0"/>
              <a:t>Financial Review – Treasurer’s Report</a:t>
            </a:r>
          </a:p>
          <a:p>
            <a:endParaRPr lang="en-US" sz="1400" b="1" i="1" dirty="0" smtClean="0"/>
          </a:p>
          <a:p>
            <a:r>
              <a:rPr lang="en-US" sz="2400" b="1" i="1" dirty="0" smtClean="0"/>
              <a:t>Board Member Elections</a:t>
            </a:r>
          </a:p>
          <a:p>
            <a:r>
              <a:rPr lang="en-US" sz="1600" b="1" i="1" dirty="0" smtClean="0"/>
              <a:t>  Chair, Vice Chair, Secretary, Treasurer, Member-At-Large</a:t>
            </a:r>
          </a:p>
          <a:p>
            <a:endParaRPr lang="en-US" sz="2400" b="1" i="1" dirty="0"/>
          </a:p>
          <a:p>
            <a:r>
              <a:rPr lang="en-US" sz="2400" b="1" i="1" dirty="0" smtClean="0"/>
              <a:t>Vote on Bylaw Change</a:t>
            </a:r>
          </a:p>
          <a:p>
            <a:r>
              <a:rPr lang="en-US" sz="2400" b="1" i="1" dirty="0"/>
              <a:t> </a:t>
            </a:r>
            <a:r>
              <a:rPr lang="en-US" sz="2400" b="1" i="1" dirty="0" smtClean="0"/>
              <a:t> </a:t>
            </a:r>
            <a:r>
              <a:rPr lang="en-US" sz="1600" b="1" i="1" dirty="0" smtClean="0"/>
              <a:t>Add Affiliate Member category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3" y="1488831"/>
            <a:ext cx="1510282" cy="1416662"/>
          </a:xfrm>
          <a:prstGeom prst="rect">
            <a:avLst/>
          </a:prstGeom>
        </p:spPr>
      </p:pic>
    </p:spTree>
    <p:extLst>
      <p:ext uri="{BB962C8B-B14F-4D97-AF65-F5344CB8AC3E}">
        <p14:creationId xmlns:p14="http://schemas.microsoft.com/office/powerpoint/2010/main" val="5092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2766"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49369" y="622575"/>
            <a:ext cx="7693261" cy="1323439"/>
          </a:xfrm>
          <a:prstGeom prst="rect">
            <a:avLst/>
          </a:prstGeom>
          <a:noFill/>
        </p:spPr>
        <p:txBody>
          <a:bodyPr wrap="none" rtlCol="0">
            <a:spAutoFit/>
          </a:bodyPr>
          <a:lstStyle/>
          <a:p>
            <a:pPr algn="ctr"/>
            <a:r>
              <a:rPr lang="en-US" sz="2800" b="1" u="sng" dirty="0" smtClean="0">
                <a:latin typeface="Times New Roman" panose="02020603050405020304" pitchFamily="18" charset="0"/>
                <a:cs typeface="Times New Roman" panose="02020603050405020304" pitchFamily="18" charset="0"/>
              </a:rPr>
              <a:t>CONGRATULATIONS!!!</a:t>
            </a:r>
          </a:p>
          <a:p>
            <a:pPr algn="ctr"/>
            <a:r>
              <a:rPr lang="en-US" sz="2800" b="1" u="sng" dirty="0" smtClean="0">
                <a:latin typeface="Times New Roman" panose="02020603050405020304" pitchFamily="18" charset="0"/>
                <a:cs typeface="Times New Roman" panose="02020603050405020304" pitchFamily="18" charset="0"/>
              </a:rPr>
              <a:t>2021 Recipients DE </a:t>
            </a:r>
            <a:r>
              <a:rPr lang="en-US" sz="2800" b="1" u="sng" dirty="0" smtClean="0">
                <a:latin typeface="Times New Roman" panose="02020603050405020304" pitchFamily="18" charset="0"/>
                <a:cs typeface="Times New Roman" panose="02020603050405020304" pitchFamily="18" charset="0"/>
              </a:rPr>
              <a:t>Volunteer </a:t>
            </a:r>
            <a:r>
              <a:rPr lang="en-US" sz="2800" b="1" u="sng" dirty="0" smtClean="0">
                <a:latin typeface="Times New Roman" panose="02020603050405020304" pitchFamily="18" charset="0"/>
                <a:cs typeface="Times New Roman" panose="02020603050405020304" pitchFamily="18" charset="0"/>
              </a:rPr>
              <a:t>Governor’s Award</a:t>
            </a:r>
            <a:endParaRPr lang="en-US" sz="2800" b="1" u="sng" dirty="0">
              <a:latin typeface="Times New Roman" panose="02020603050405020304" pitchFamily="18" charset="0"/>
              <a:cs typeface="Times New Roman" panose="02020603050405020304" pitchFamily="18" charset="0"/>
            </a:endParaRPr>
          </a:p>
          <a:p>
            <a:pPr algn="ctr"/>
            <a:endParaRPr lang="en-US" sz="2400" b="1"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906" y="1946014"/>
            <a:ext cx="1804312" cy="2135103"/>
          </a:xfrm>
          <a:prstGeom prst="rect">
            <a:avLst/>
          </a:prstGeom>
        </p:spPr>
      </p:pic>
      <p:sp>
        <p:nvSpPr>
          <p:cNvPr id="3" name="TextBox 2"/>
          <p:cNvSpPr txBox="1"/>
          <p:nvPr/>
        </p:nvSpPr>
        <p:spPr>
          <a:xfrm>
            <a:off x="1396906" y="4232031"/>
            <a:ext cx="1985672" cy="646331"/>
          </a:xfrm>
          <a:prstGeom prst="rect">
            <a:avLst/>
          </a:prstGeom>
          <a:noFill/>
        </p:spPr>
        <p:txBody>
          <a:bodyPr wrap="none" rtlCol="0">
            <a:spAutoFit/>
          </a:bodyPr>
          <a:lstStyle/>
          <a:p>
            <a:r>
              <a:rPr lang="en-US" dirty="0" smtClean="0"/>
              <a:t>Marty Brett</a:t>
            </a:r>
          </a:p>
          <a:p>
            <a:r>
              <a:rPr lang="en-US" dirty="0" smtClean="0"/>
              <a:t>DEVOAD Vice Chair</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361" y="1946014"/>
            <a:ext cx="2815576" cy="2130623"/>
          </a:xfrm>
          <a:prstGeom prst="rect">
            <a:avLst/>
          </a:prstGeom>
        </p:spPr>
      </p:pic>
      <p:pic>
        <p:nvPicPr>
          <p:cNvPr id="8" name="Picture 7"/>
          <p:cNvPicPr>
            <a:picLocks noChangeAspect="1"/>
          </p:cNvPicPr>
          <p:nvPr/>
        </p:nvPicPr>
        <p:blipFill>
          <a:blip r:embed="rId4"/>
          <a:stretch>
            <a:fillRect/>
          </a:stretch>
        </p:blipFill>
        <p:spPr>
          <a:xfrm rot="5400000">
            <a:off x="2885890" y="2955968"/>
            <a:ext cx="4506797" cy="2031178"/>
          </a:xfrm>
          <a:prstGeom prst="rect">
            <a:avLst/>
          </a:prstGeom>
        </p:spPr>
      </p:pic>
      <p:pic>
        <p:nvPicPr>
          <p:cNvPr id="9" name="Picture 8"/>
          <p:cNvPicPr>
            <a:picLocks noChangeAspect="1"/>
          </p:cNvPicPr>
          <p:nvPr/>
        </p:nvPicPr>
        <p:blipFill>
          <a:blip r:embed="rId5"/>
          <a:stretch>
            <a:fillRect/>
          </a:stretch>
        </p:blipFill>
        <p:spPr>
          <a:xfrm rot="5400000">
            <a:off x="9005746" y="3359347"/>
            <a:ext cx="3950677" cy="1780539"/>
          </a:xfrm>
          <a:prstGeom prst="rect">
            <a:avLst/>
          </a:prstGeom>
        </p:spPr>
      </p:pic>
      <p:sp>
        <p:nvSpPr>
          <p:cNvPr id="10" name="TextBox 9"/>
          <p:cNvSpPr txBox="1"/>
          <p:nvPr/>
        </p:nvSpPr>
        <p:spPr>
          <a:xfrm>
            <a:off x="7056586" y="4148682"/>
            <a:ext cx="3034229" cy="923330"/>
          </a:xfrm>
          <a:prstGeom prst="rect">
            <a:avLst/>
          </a:prstGeom>
          <a:noFill/>
        </p:spPr>
        <p:txBody>
          <a:bodyPr wrap="none" rtlCol="0">
            <a:spAutoFit/>
          </a:bodyPr>
          <a:lstStyle/>
          <a:p>
            <a:r>
              <a:rPr lang="en-US" dirty="0" smtClean="0"/>
              <a:t>Group Award:</a:t>
            </a:r>
          </a:p>
          <a:p>
            <a:r>
              <a:rPr lang="en-US" dirty="0" smtClean="0"/>
              <a:t>Baptist Conventions of MD/DE</a:t>
            </a:r>
          </a:p>
          <a:p>
            <a:r>
              <a:rPr lang="en-US" dirty="0"/>
              <a:t>a</a:t>
            </a:r>
            <a:r>
              <a:rPr lang="en-US" dirty="0" smtClean="0"/>
              <a:t>nd Ellen </a:t>
            </a:r>
            <a:r>
              <a:rPr lang="en-US" dirty="0" err="1" smtClean="0"/>
              <a:t>Udovich</a:t>
            </a:r>
            <a:endParaRPr lang="en-US" dirty="0"/>
          </a:p>
        </p:txBody>
      </p:sp>
    </p:spTree>
    <p:extLst>
      <p:ext uri="{BB962C8B-B14F-4D97-AF65-F5344CB8AC3E}">
        <p14:creationId xmlns:p14="http://schemas.microsoft.com/office/powerpoint/2010/main" val="137991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2766"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392193" y="518666"/>
            <a:ext cx="2576347" cy="461665"/>
          </a:xfrm>
          <a:prstGeom prst="rect">
            <a:avLst/>
          </a:prstGeom>
          <a:noFill/>
        </p:spPr>
        <p:txBody>
          <a:bodyPr wrap="none" rtlCol="0">
            <a:spAutoFit/>
          </a:bodyPr>
          <a:lstStyle/>
          <a:p>
            <a:pPr algn="ctr"/>
            <a:r>
              <a:rPr lang="en-US" sz="2400" b="1" i="1" dirty="0" smtClean="0"/>
              <a:t>Election of Officers</a:t>
            </a:r>
            <a:endParaRPr lang="en-US" sz="2400" b="1" i="1" dirty="0"/>
          </a:p>
        </p:txBody>
      </p:sp>
      <p:graphicFrame>
        <p:nvGraphicFramePr>
          <p:cNvPr id="5" name="Table 4"/>
          <p:cNvGraphicFramePr>
            <a:graphicFrameLocks noGrp="1"/>
          </p:cNvGraphicFramePr>
          <p:nvPr>
            <p:extLst>
              <p:ext uri="{D42A27DB-BD31-4B8C-83A1-F6EECF244321}">
                <p14:modId xmlns:p14="http://schemas.microsoft.com/office/powerpoint/2010/main" val="161157585"/>
              </p:ext>
            </p:extLst>
          </p:nvPr>
        </p:nvGraphicFramePr>
        <p:xfrm>
          <a:off x="1718101" y="1692323"/>
          <a:ext cx="8127999" cy="3758464"/>
        </p:xfrm>
        <a:graphic>
          <a:graphicData uri="http://schemas.openxmlformats.org/drawingml/2006/table">
            <a:tbl>
              <a:tblPr firstRow="1" bandRow="1">
                <a:tableStyleId>{5C22544A-7EE6-4342-B048-85BDC9FD1C3A}</a:tableStyleId>
              </a:tblPr>
              <a:tblGrid>
                <a:gridCol w="2709333"/>
                <a:gridCol w="2709333"/>
                <a:gridCol w="2709333"/>
              </a:tblGrid>
              <a:tr h="764274">
                <a:tc>
                  <a:txBody>
                    <a:bodyPr/>
                    <a:lstStyle/>
                    <a:p>
                      <a:pPr algn="ctr"/>
                      <a:r>
                        <a:rPr lang="en-US" dirty="0" smtClean="0"/>
                        <a:t>Position</a:t>
                      </a:r>
                      <a:endParaRPr lang="en-US" dirty="0"/>
                    </a:p>
                  </a:txBody>
                  <a:tcPr/>
                </a:tc>
                <a:tc>
                  <a:txBody>
                    <a:bodyPr/>
                    <a:lstStyle/>
                    <a:p>
                      <a:pPr algn="ctr"/>
                      <a:r>
                        <a:rPr lang="en-US" dirty="0" smtClean="0"/>
                        <a:t>Candidate</a:t>
                      </a:r>
                      <a:endParaRPr lang="en-US" dirty="0"/>
                    </a:p>
                  </a:txBody>
                  <a:tcPr/>
                </a:tc>
                <a:tc>
                  <a:txBody>
                    <a:bodyPr/>
                    <a:lstStyle/>
                    <a:p>
                      <a:r>
                        <a:rPr lang="en-US" dirty="0" smtClean="0"/>
                        <a:t>Member Organization</a:t>
                      </a:r>
                      <a:endParaRPr lang="en-US" dirty="0"/>
                    </a:p>
                  </a:txBody>
                  <a:tcPr/>
                </a:tc>
              </a:tr>
              <a:tr h="598838">
                <a:tc>
                  <a:txBody>
                    <a:bodyPr/>
                    <a:lstStyle/>
                    <a:p>
                      <a:r>
                        <a:rPr lang="en-US" dirty="0" smtClean="0"/>
                        <a:t>Chair</a:t>
                      </a:r>
                      <a:endParaRPr lang="en-US" dirty="0"/>
                    </a:p>
                  </a:txBody>
                  <a:tcPr/>
                </a:tc>
                <a:tc>
                  <a:txBody>
                    <a:bodyPr/>
                    <a:lstStyle/>
                    <a:p>
                      <a:r>
                        <a:rPr lang="en-US" dirty="0" smtClean="0"/>
                        <a:t>Ian (Toby) French</a:t>
                      </a:r>
                      <a:endParaRPr lang="en-US" dirty="0"/>
                    </a:p>
                  </a:txBody>
                  <a:tcPr/>
                </a:tc>
                <a:tc>
                  <a:txBody>
                    <a:bodyPr/>
                    <a:lstStyle/>
                    <a:p>
                      <a:r>
                        <a:rPr lang="en-US" dirty="0" smtClean="0"/>
                        <a:t>Team Rubicon</a:t>
                      </a:r>
                      <a:endParaRPr lang="en-US" dirty="0"/>
                    </a:p>
                  </a:txBody>
                  <a:tcPr/>
                </a:tc>
              </a:tr>
              <a:tr h="598838">
                <a:tc>
                  <a:txBody>
                    <a:bodyPr/>
                    <a:lstStyle/>
                    <a:p>
                      <a:r>
                        <a:rPr lang="en-US" dirty="0" smtClean="0"/>
                        <a:t>Vice Chair</a:t>
                      </a:r>
                      <a:endParaRPr lang="en-US" dirty="0"/>
                    </a:p>
                  </a:txBody>
                  <a:tcPr/>
                </a:tc>
                <a:tc>
                  <a:txBody>
                    <a:bodyPr/>
                    <a:lstStyle/>
                    <a:p>
                      <a:r>
                        <a:rPr lang="en-US" dirty="0" smtClean="0"/>
                        <a:t>Marty Brett</a:t>
                      </a:r>
                      <a:endParaRPr lang="en-US" dirty="0"/>
                    </a:p>
                  </a:txBody>
                  <a:tcPr/>
                </a:tc>
                <a:tc>
                  <a:txBody>
                    <a:bodyPr/>
                    <a:lstStyle/>
                    <a:p>
                      <a:r>
                        <a:rPr lang="en-US" dirty="0" smtClean="0"/>
                        <a:t>ARRL</a:t>
                      </a:r>
                      <a:endParaRPr lang="en-US" dirty="0"/>
                    </a:p>
                  </a:txBody>
                  <a:tcPr/>
                </a:tc>
              </a:tr>
              <a:tr h="598838">
                <a:tc>
                  <a:txBody>
                    <a:bodyPr/>
                    <a:lstStyle/>
                    <a:p>
                      <a:r>
                        <a:rPr lang="en-US" dirty="0" smtClean="0"/>
                        <a:t>Secretary</a:t>
                      </a:r>
                      <a:endParaRPr lang="en-US" dirty="0"/>
                    </a:p>
                  </a:txBody>
                  <a:tcPr/>
                </a:tc>
                <a:tc>
                  <a:txBody>
                    <a:bodyPr/>
                    <a:lstStyle/>
                    <a:p>
                      <a:r>
                        <a:rPr lang="en-US" dirty="0" smtClean="0"/>
                        <a:t>Chad Robinson</a:t>
                      </a:r>
                      <a:endParaRPr lang="en-US" dirty="0"/>
                    </a:p>
                  </a:txBody>
                  <a:tcPr/>
                </a:tc>
                <a:tc>
                  <a:txBody>
                    <a:bodyPr/>
                    <a:lstStyle/>
                    <a:p>
                      <a:r>
                        <a:rPr lang="en-US" dirty="0" smtClean="0"/>
                        <a:t>Food Bank</a:t>
                      </a:r>
                      <a:r>
                        <a:rPr lang="en-US" baseline="0" dirty="0" smtClean="0"/>
                        <a:t> of DE</a:t>
                      </a:r>
                      <a:endParaRPr lang="en-US" dirty="0"/>
                    </a:p>
                  </a:txBody>
                  <a:tcPr/>
                </a:tc>
              </a:tr>
              <a:tr h="598838">
                <a:tc>
                  <a:txBody>
                    <a:bodyPr/>
                    <a:lstStyle/>
                    <a:p>
                      <a:r>
                        <a:rPr lang="en-US" dirty="0" smtClean="0"/>
                        <a:t>Treasurer</a:t>
                      </a:r>
                      <a:endParaRPr lang="en-US" dirty="0"/>
                    </a:p>
                  </a:txBody>
                  <a:tcPr/>
                </a:tc>
                <a:tc>
                  <a:txBody>
                    <a:bodyPr/>
                    <a:lstStyle/>
                    <a:p>
                      <a:r>
                        <a:rPr lang="en-US" dirty="0" err="1" smtClean="0"/>
                        <a:t>Sharonda</a:t>
                      </a:r>
                      <a:r>
                        <a:rPr lang="en-US" dirty="0" smtClean="0"/>
                        <a:t> Everett</a:t>
                      </a:r>
                      <a:endParaRPr lang="en-US" dirty="0"/>
                    </a:p>
                  </a:txBody>
                  <a:tcPr/>
                </a:tc>
                <a:tc>
                  <a:txBody>
                    <a:bodyPr/>
                    <a:lstStyle/>
                    <a:p>
                      <a:r>
                        <a:rPr lang="en-US" dirty="0" smtClean="0"/>
                        <a:t>United Way of DE</a:t>
                      </a:r>
                      <a:endParaRPr lang="en-US" dirty="0"/>
                    </a:p>
                  </a:txBody>
                  <a:tcPr/>
                </a:tc>
              </a:tr>
              <a:tr h="598838">
                <a:tc>
                  <a:txBody>
                    <a:bodyPr/>
                    <a:lstStyle/>
                    <a:p>
                      <a:r>
                        <a:rPr lang="en-US" dirty="0" smtClean="0"/>
                        <a:t>Member At-Large</a:t>
                      </a:r>
                      <a:endParaRPr lang="en-US" dirty="0"/>
                    </a:p>
                  </a:txBody>
                  <a:tcPr/>
                </a:tc>
                <a:tc>
                  <a:txBody>
                    <a:bodyPr/>
                    <a:lstStyle/>
                    <a:p>
                      <a:r>
                        <a:rPr lang="en-US" dirty="0" smtClean="0"/>
                        <a:t>Celeste Peart</a:t>
                      </a:r>
                      <a:endParaRPr lang="en-US" dirty="0"/>
                    </a:p>
                  </a:txBody>
                  <a:tcPr/>
                </a:tc>
                <a:tc>
                  <a:txBody>
                    <a:bodyPr/>
                    <a:lstStyle/>
                    <a:p>
                      <a:r>
                        <a:rPr lang="en-US" dirty="0" smtClean="0"/>
                        <a:t>DE Best</a:t>
                      </a:r>
                      <a:endParaRPr lang="en-US" dirty="0"/>
                    </a:p>
                  </a:txBody>
                  <a:tcPr/>
                </a:tc>
              </a:tr>
            </a:tbl>
          </a:graphicData>
        </a:graphic>
      </p:graphicFrame>
    </p:spTree>
    <p:extLst>
      <p:ext uri="{BB962C8B-B14F-4D97-AF65-F5344CB8AC3E}">
        <p14:creationId xmlns:p14="http://schemas.microsoft.com/office/powerpoint/2010/main" val="279721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2766"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1966" y="395838"/>
            <a:ext cx="2286000" cy="1285875"/>
          </a:xfrm>
          <a:prstGeom prst="rect">
            <a:avLst/>
          </a:prstGeom>
        </p:spPr>
      </p:pic>
      <p:sp>
        <p:nvSpPr>
          <p:cNvPr id="2" name="TextBox 1"/>
          <p:cNvSpPr txBox="1"/>
          <p:nvPr/>
        </p:nvSpPr>
        <p:spPr>
          <a:xfrm>
            <a:off x="840478" y="789394"/>
            <a:ext cx="10664337" cy="5293757"/>
          </a:xfrm>
          <a:prstGeom prst="rect">
            <a:avLst/>
          </a:prstGeom>
          <a:noFill/>
        </p:spPr>
        <p:txBody>
          <a:bodyPr wrap="square" rtlCol="0">
            <a:spAutoFit/>
          </a:bodyPr>
          <a:lstStyle/>
          <a:p>
            <a:endParaRPr lang="en-US" sz="1400" b="1" i="1" dirty="0" smtClean="0"/>
          </a:p>
          <a:p>
            <a:r>
              <a:rPr lang="en-US" sz="2800" b="1" i="1" dirty="0" smtClean="0"/>
              <a:t>Update to DEVOAD Bylaws</a:t>
            </a:r>
          </a:p>
          <a:p>
            <a:endParaRPr lang="en-US" sz="2800" b="1" i="1" dirty="0"/>
          </a:p>
          <a:p>
            <a:r>
              <a:rPr lang="en-US" sz="2400" b="1" i="1" dirty="0"/>
              <a:t>Affiliate Organizations</a:t>
            </a:r>
            <a:r>
              <a:rPr lang="en-US" sz="2400" dirty="0"/>
              <a:t> are For-Profit Corporations that have offices in the mid-Atlantic Region and are interested in participating in disaster preparedness and response in Delaware through donations of in-kind equipment, financial aid, and volunteers. Affiliates have voice, but not vote, at DEVOAD meetings. There are no dues but there is an expectation of support during disaster response.</a:t>
            </a:r>
          </a:p>
          <a:p>
            <a:r>
              <a:rPr lang="en-US" sz="2400" dirty="0"/>
              <a:t> </a:t>
            </a:r>
          </a:p>
          <a:p>
            <a:r>
              <a:rPr lang="en-US" sz="2400" dirty="0"/>
              <a:t>All DEVOAD Members, Partners and Affiliates agree to provide service and support to all disaster victims in need without regard to age, race, ethnicity, national origin, religious affiliation, or sexual orientation.</a:t>
            </a:r>
          </a:p>
          <a:p>
            <a:endParaRPr lang="en-US" sz="2800" b="1" i="1" dirty="0" smtClean="0"/>
          </a:p>
          <a:p>
            <a:endParaRPr lang="en-US" sz="2400" b="1" i="1" dirty="0" smtClean="0"/>
          </a:p>
        </p:txBody>
      </p:sp>
    </p:spTree>
    <p:extLst>
      <p:ext uri="{BB962C8B-B14F-4D97-AF65-F5344CB8AC3E}">
        <p14:creationId xmlns:p14="http://schemas.microsoft.com/office/powerpoint/2010/main" val="11634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5924"/>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202130" y="756953"/>
            <a:ext cx="10847671" cy="4154984"/>
          </a:xfrm>
          <a:prstGeom prst="rect">
            <a:avLst/>
          </a:prstGeom>
          <a:noFill/>
        </p:spPr>
        <p:txBody>
          <a:bodyPr wrap="square" rtlCol="0">
            <a:spAutoFit/>
          </a:bodyPr>
          <a:lstStyle/>
          <a:p>
            <a:pPr marL="2343150"/>
            <a:endParaRPr lang="en-US" sz="2400" b="1" dirty="0">
              <a:latin typeface="Times New Roman" panose="02020603050405020304" pitchFamily="18" charset="0"/>
              <a:cs typeface="Times New Roman" panose="02020603050405020304" pitchFamily="18" charset="0"/>
            </a:endParaRPr>
          </a:p>
          <a:p>
            <a:pPr marL="2343150"/>
            <a:r>
              <a:rPr lang="en-US" sz="2400" dirty="0">
                <a:latin typeface="Times New Roman" panose="02020603050405020304" pitchFamily="18" charset="0"/>
                <a:cs typeface="Times New Roman" panose="02020603050405020304" pitchFamily="18" charset="0"/>
              </a:rPr>
              <a:t>Partner </a:t>
            </a:r>
            <a:r>
              <a:rPr lang="en-US" sz="2400" dirty="0" smtClean="0">
                <a:latin typeface="Times New Roman" panose="02020603050405020304" pitchFamily="18" charset="0"/>
                <a:cs typeface="Times New Roman" panose="02020603050405020304" pitchFamily="18" charset="0"/>
              </a:rPr>
              <a:t>Updates</a:t>
            </a:r>
          </a:p>
          <a:p>
            <a:pPr marL="2343150"/>
            <a:endParaRPr lang="en-US" dirty="0"/>
          </a:p>
          <a:p>
            <a:pPr marL="2628900" indent="-285750">
              <a:buFontTx/>
              <a:buChar char="-"/>
            </a:pPr>
            <a:endParaRPr lang="en-US" dirty="0" smtClean="0">
              <a:latin typeface="Times New Roman" panose="02020603050405020304" pitchFamily="18" charset="0"/>
              <a:cs typeface="Times New Roman" panose="02020603050405020304" pitchFamily="18" charset="0"/>
            </a:endParaRPr>
          </a:p>
          <a:p>
            <a:pPr marL="2628900" indent="-285750">
              <a:buFontTx/>
              <a:buChar char="-"/>
            </a:pPr>
            <a:r>
              <a:rPr lang="en-US" dirty="0">
                <a:latin typeface="Times New Roman" panose="02020603050405020304" pitchFamily="18" charset="0"/>
                <a:cs typeface="Times New Roman" panose="02020603050405020304" pitchFamily="18" charset="0"/>
              </a:rPr>
              <a:t>DEMA – Erin Norris, DEMA Natural </a:t>
            </a:r>
            <a:r>
              <a:rPr lang="en-US" dirty="0" smtClean="0">
                <a:latin typeface="Times New Roman" panose="02020603050405020304" pitchFamily="18" charset="0"/>
                <a:cs typeface="Times New Roman" panose="02020603050405020304" pitchFamily="18" charset="0"/>
              </a:rPr>
              <a:t>Hazards</a:t>
            </a:r>
            <a:endParaRPr lang="en-US" dirty="0">
              <a:latin typeface="Times New Roman" panose="02020603050405020304" pitchFamily="18" charset="0"/>
              <a:cs typeface="Times New Roman" panose="02020603050405020304" pitchFamily="18" charset="0"/>
            </a:endParaRPr>
          </a:p>
          <a:p>
            <a:pPr marL="2628900" indent="-285750">
              <a:buFontTx/>
              <a:buChar char="-"/>
            </a:pPr>
            <a:endParaRPr lang="en-US" dirty="0" smtClean="0">
              <a:latin typeface="Times New Roman" panose="02020603050405020304" pitchFamily="18" charset="0"/>
              <a:cs typeface="Times New Roman" panose="02020603050405020304" pitchFamily="18" charset="0"/>
            </a:endParaRPr>
          </a:p>
          <a:p>
            <a:pPr marL="2628900" indent="-285750">
              <a:buFontTx/>
              <a:buChar char="-"/>
            </a:pPr>
            <a:r>
              <a:rPr lang="en-US" dirty="0" smtClean="0">
                <a:latin typeface="Times New Roman" panose="02020603050405020304" pitchFamily="18" charset="0"/>
                <a:cs typeface="Times New Roman" panose="02020603050405020304" pitchFamily="18" charset="0"/>
              </a:rPr>
              <a:t>FEMA – Hector Ball, Region 3 VAL for Delaware</a:t>
            </a:r>
          </a:p>
          <a:p>
            <a:pPr marL="2628900" indent="-285750">
              <a:buFontTx/>
              <a:buChar char="-"/>
            </a:pPr>
            <a:endParaRPr lang="en-US" dirty="0">
              <a:latin typeface="Times New Roman" panose="02020603050405020304" pitchFamily="18" charset="0"/>
              <a:cs typeface="Times New Roman" panose="02020603050405020304" pitchFamily="18" charset="0"/>
            </a:endParaRPr>
          </a:p>
          <a:p>
            <a:pPr marL="2628900" indent="-285750">
              <a:buFontTx/>
              <a:buChar char="-"/>
            </a:pPr>
            <a:r>
              <a:rPr lang="en-US" dirty="0" smtClean="0">
                <a:latin typeface="Times New Roman" panose="02020603050405020304" pitchFamily="18" charset="0"/>
                <a:cs typeface="Times New Roman" panose="02020603050405020304" pitchFamily="18" charset="0"/>
              </a:rPr>
              <a:t>National VOAD – April </a:t>
            </a:r>
            <a:r>
              <a:rPr lang="en-US" dirty="0" err="1" smtClean="0">
                <a:latin typeface="Times New Roman" panose="02020603050405020304" pitchFamily="18" charset="0"/>
                <a:cs typeface="Times New Roman" panose="02020603050405020304" pitchFamily="18" charset="0"/>
              </a:rPr>
              <a:t>Dembeck</a:t>
            </a:r>
            <a:r>
              <a:rPr lang="en-US" dirty="0" smtClean="0">
                <a:latin typeface="Times New Roman" panose="02020603050405020304" pitchFamily="18" charset="0"/>
                <a:cs typeface="Times New Roman" panose="02020603050405020304" pitchFamily="18" charset="0"/>
              </a:rPr>
              <a:t>, State/Territory Support</a:t>
            </a:r>
          </a:p>
          <a:p>
            <a:pPr marL="2628900" indent="-285750">
              <a:buFontTx/>
              <a:buChar char="-"/>
            </a:pPr>
            <a:endParaRPr lang="en-US" dirty="0">
              <a:latin typeface="Times New Roman" panose="02020603050405020304" pitchFamily="18" charset="0"/>
              <a:cs typeface="Times New Roman" panose="02020603050405020304" pitchFamily="18" charset="0"/>
            </a:endParaRPr>
          </a:p>
          <a:p>
            <a:pPr marL="2628900" indent="-285750">
              <a:buFontTx/>
              <a:buChar char="-"/>
            </a:pPr>
            <a:r>
              <a:rPr lang="en-US" dirty="0">
                <a:latin typeface="Times New Roman" panose="02020603050405020304" pitchFamily="18" charset="0"/>
                <a:cs typeface="Times New Roman" panose="02020603050405020304" pitchFamily="18" charset="0"/>
              </a:rPr>
              <a:t>Wilmington OEM – Willie Patrick, Wilmington Emergency </a:t>
            </a:r>
            <a:r>
              <a:rPr lang="en-US" dirty="0" smtClean="0">
                <a:latin typeface="Times New Roman" panose="02020603050405020304" pitchFamily="18" charset="0"/>
                <a:cs typeface="Times New Roman" panose="02020603050405020304" pitchFamily="18" charset="0"/>
              </a:rPr>
              <a:t>Manager</a:t>
            </a:r>
          </a:p>
          <a:p>
            <a:pPr marL="2628900" indent="-285750">
              <a:buFontTx/>
              <a:buChar char="-"/>
            </a:pPr>
            <a:endParaRPr lang="en-US" dirty="0">
              <a:latin typeface="Times New Roman" panose="02020603050405020304" pitchFamily="18" charset="0"/>
              <a:cs typeface="Times New Roman" panose="02020603050405020304" pitchFamily="18" charset="0"/>
            </a:endParaRPr>
          </a:p>
          <a:p>
            <a:pPr marL="2628900" indent="-285750">
              <a:buFontTx/>
              <a:buChar char="-"/>
            </a:pPr>
            <a:r>
              <a:rPr lang="en-US" dirty="0" smtClean="0">
                <a:latin typeface="Times New Roman" panose="02020603050405020304" pitchFamily="18" charset="0"/>
                <a:cs typeface="Times New Roman" panose="02020603050405020304" pitchFamily="18" charset="0"/>
              </a:rPr>
              <a:t>MD VOAD Report – Rev Phil Huber, Chair (Bruce Morgenstern reporting)</a:t>
            </a:r>
            <a:endParaRPr lang="en-US" dirty="0">
              <a:latin typeface="Times New Roman" panose="02020603050405020304" pitchFamily="18" charset="0"/>
              <a:cs typeface="Times New Roman" panose="02020603050405020304" pitchFamily="18" charset="0"/>
            </a:endParaRPr>
          </a:p>
          <a:p>
            <a:pPr marL="2628900" indent="-285750">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699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426" y="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59426" y="249604"/>
            <a:ext cx="11713946" cy="1384995"/>
          </a:xfrm>
          <a:prstGeom prst="rect">
            <a:avLst/>
          </a:prstGeom>
          <a:noFill/>
        </p:spPr>
        <p:txBody>
          <a:bodyPr wrap="square" rtlCol="0">
            <a:spAutoFit/>
          </a:bodyPr>
          <a:lstStyle/>
          <a:p>
            <a:pPr marL="2343150"/>
            <a:r>
              <a:rPr lang="en-US" sz="2400" b="1" dirty="0">
                <a:latin typeface="Times New Roman" panose="02020603050405020304" pitchFamily="18" charset="0"/>
                <a:cs typeface="Times New Roman" panose="02020603050405020304" pitchFamily="18" charset="0"/>
              </a:rPr>
              <a:t>Main Topic: </a:t>
            </a:r>
            <a:r>
              <a:rPr lang="en-US" sz="2400" b="1" dirty="0" smtClean="0">
                <a:latin typeface="Times New Roman" panose="02020603050405020304" pitchFamily="18" charset="0"/>
                <a:cs typeface="Times New Roman" panose="02020603050405020304" pitchFamily="18" charset="0"/>
              </a:rPr>
              <a:t>Hurricane Ida Flooding Response</a:t>
            </a:r>
          </a:p>
          <a:p>
            <a:pPr marL="2343150"/>
            <a:endParaRPr lang="en-US" sz="2400" b="1" dirty="0" smtClean="0">
              <a:latin typeface="Times New Roman" panose="02020603050405020304" pitchFamily="18" charset="0"/>
              <a:cs typeface="Times New Roman" panose="02020603050405020304" pitchFamily="18" charset="0"/>
            </a:endParaRPr>
          </a:p>
          <a:p>
            <a:pPr marL="2343150"/>
            <a:r>
              <a:rPr lang="en-US" b="1" dirty="0" smtClean="0">
                <a:latin typeface="Times New Roman" panose="02020603050405020304" pitchFamily="18" charset="0"/>
                <a:cs typeface="Times New Roman" panose="02020603050405020304" pitchFamily="18" charset="0"/>
              </a:rPr>
              <a:t>Response Overview - Marty Brett, Vice Chair and Field Lead</a:t>
            </a:r>
          </a:p>
          <a:p>
            <a:pPr marL="2686050" indent="-342900">
              <a:buFontTx/>
              <a:buChar char="-"/>
            </a:pP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781916" y="4007858"/>
            <a:ext cx="7540508"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04" y="1588189"/>
            <a:ext cx="1804312" cy="213510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59263" y="2832968"/>
            <a:ext cx="4627871" cy="223113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4481" y="3723292"/>
            <a:ext cx="4257632" cy="2350015"/>
          </a:xfrm>
          <a:prstGeom prst="rect">
            <a:avLst/>
          </a:prstGeom>
        </p:spPr>
      </p:pic>
    </p:spTree>
    <p:extLst>
      <p:ext uri="{BB962C8B-B14F-4D97-AF65-F5344CB8AC3E}">
        <p14:creationId xmlns:p14="http://schemas.microsoft.com/office/powerpoint/2010/main" val="256023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157" y="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135417" y="432880"/>
            <a:ext cx="11713946" cy="1938992"/>
          </a:xfrm>
          <a:prstGeom prst="rect">
            <a:avLst/>
          </a:prstGeom>
          <a:noFill/>
        </p:spPr>
        <p:txBody>
          <a:bodyPr wrap="square" rtlCol="0">
            <a:spAutoFit/>
          </a:bodyPr>
          <a:lstStyle/>
          <a:p>
            <a:pPr marL="2343150"/>
            <a:r>
              <a:rPr lang="en-US" sz="2400" b="1" dirty="0" smtClean="0">
                <a:latin typeface="Times New Roman" panose="02020603050405020304" pitchFamily="18" charset="0"/>
                <a:cs typeface="Times New Roman" panose="02020603050405020304" pitchFamily="18" charset="0"/>
              </a:rPr>
              <a:t>Eleventh Street Bridge Community</a:t>
            </a:r>
          </a:p>
          <a:p>
            <a:pPr marL="2343150"/>
            <a:r>
              <a:rPr lang="en-US" sz="2400" b="1" dirty="0" smtClean="0">
                <a:latin typeface="Times New Roman" panose="02020603050405020304" pitchFamily="18" charset="0"/>
                <a:cs typeface="Times New Roman" panose="02020603050405020304" pitchFamily="18" charset="0"/>
              </a:rPr>
              <a:t>Long Term Recovery Group (ESBCLTRG) </a:t>
            </a:r>
          </a:p>
          <a:p>
            <a:pPr marL="2343150"/>
            <a:endParaRPr lang="en-US" sz="2400" b="1" dirty="0" smtClean="0">
              <a:latin typeface="Times New Roman" panose="02020603050405020304" pitchFamily="18" charset="0"/>
              <a:cs typeface="Times New Roman" panose="02020603050405020304" pitchFamily="18" charset="0"/>
            </a:endParaRPr>
          </a:p>
          <a:p>
            <a:pPr marL="2686050" indent="-342900">
              <a:buFontTx/>
              <a:buChar char="-"/>
            </a:pPr>
            <a:r>
              <a:rPr lang="en-US" sz="2400" b="1" dirty="0" smtClean="0">
                <a:latin typeface="Times New Roman" panose="02020603050405020304" pitchFamily="18" charset="0"/>
                <a:cs typeface="Times New Roman" panose="02020603050405020304" pitchFamily="18" charset="0"/>
              </a:rPr>
              <a:t>Tamika Brooks </a:t>
            </a:r>
            <a:r>
              <a:rPr lang="en-US" sz="2400" b="1" dirty="0" err="1" smtClean="0">
                <a:latin typeface="Times New Roman" panose="02020603050405020304" pitchFamily="18" charset="0"/>
                <a:cs typeface="Times New Roman" panose="02020603050405020304" pitchFamily="18" charset="0"/>
              </a:rPr>
              <a:t>Collick</a:t>
            </a:r>
            <a:r>
              <a:rPr lang="en-US" sz="2400" b="1" dirty="0" smtClean="0">
                <a:latin typeface="Times New Roman" panose="02020603050405020304" pitchFamily="18" charset="0"/>
                <a:cs typeface="Times New Roman" panose="02020603050405020304" pitchFamily="18" charset="0"/>
              </a:rPr>
              <a:t>, Chair</a:t>
            </a:r>
          </a:p>
          <a:p>
            <a:pPr marL="2686050" indent="-342900">
              <a:buFontTx/>
              <a:buChar char="-"/>
            </a:pP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781916" y="4007858"/>
            <a:ext cx="7540508"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917" y="2073835"/>
            <a:ext cx="3478306" cy="26087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09259" y="3483177"/>
            <a:ext cx="4045711" cy="182310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773135" y="3265270"/>
            <a:ext cx="4114800" cy="18545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16" y="2399687"/>
            <a:ext cx="2980266" cy="1343182"/>
          </a:xfrm>
          <a:prstGeom prst="rect">
            <a:avLst/>
          </a:prstGeom>
        </p:spPr>
      </p:pic>
    </p:spTree>
    <p:extLst>
      <p:ext uri="{BB962C8B-B14F-4D97-AF65-F5344CB8AC3E}">
        <p14:creationId xmlns:p14="http://schemas.microsoft.com/office/powerpoint/2010/main" val="365606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533" y="101600"/>
            <a:ext cx="11946467" cy="6756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6" y="5113867"/>
            <a:ext cx="2286000" cy="1285875"/>
          </a:xfrm>
          <a:prstGeom prst="rect">
            <a:avLst/>
          </a:prstGeom>
        </p:spPr>
      </p:pic>
      <p:sp>
        <p:nvSpPr>
          <p:cNvPr id="2" name="TextBox 1"/>
          <p:cNvSpPr txBox="1"/>
          <p:nvPr/>
        </p:nvSpPr>
        <p:spPr>
          <a:xfrm>
            <a:off x="1951147" y="1060450"/>
            <a:ext cx="8281241" cy="1846659"/>
          </a:xfrm>
          <a:prstGeom prst="rect">
            <a:avLst/>
          </a:prstGeom>
          <a:noFill/>
        </p:spPr>
        <p:txBody>
          <a:bodyPr wrap="none" rtlCol="0">
            <a:spAutoFit/>
          </a:bodyPr>
          <a:lstStyle/>
          <a:p>
            <a:pPr algn="ctr"/>
            <a:r>
              <a:rPr lang="en-US" sz="2400" b="1" dirty="0" smtClean="0"/>
              <a:t>Member Updates</a:t>
            </a:r>
            <a:endParaRPr lang="en-US" sz="2400" b="1" dirty="0"/>
          </a:p>
          <a:p>
            <a:pPr algn="ctr"/>
            <a:endParaRPr lang="en-US" dirty="0"/>
          </a:p>
          <a:p>
            <a:pPr marL="285750" indent="-285750">
              <a:lnSpc>
                <a:spcPct val="150000"/>
              </a:lnSpc>
              <a:buFont typeface="Arial" panose="020B0604020202020204" pitchFamily="34" charset="0"/>
              <a:buChar char="•"/>
            </a:pPr>
            <a:r>
              <a:rPr lang="en-US" sz="2400" dirty="0" smtClean="0"/>
              <a:t>New Member:  Brethren Disaster Ministries, Lead: Ed </a:t>
            </a:r>
            <a:r>
              <a:rPr lang="en-US" sz="2400" dirty="0" err="1" smtClean="0"/>
              <a:t>Olkowski</a:t>
            </a:r>
            <a:endParaRPr lang="en-US" sz="2400" dirty="0"/>
          </a:p>
          <a:p>
            <a:pPr marL="285750" indent="-285750">
              <a:lnSpc>
                <a:spcPct val="150000"/>
              </a:lnSpc>
              <a:buFont typeface="Arial" panose="020B0604020202020204" pitchFamily="34" charset="0"/>
              <a:buChar char="•"/>
            </a:pPr>
            <a:r>
              <a:rPr lang="en-US" sz="2400" dirty="0" smtClean="0"/>
              <a:t>Round Robin</a:t>
            </a:r>
            <a:endParaRPr lang="en-US" sz="2400" dirty="0"/>
          </a:p>
        </p:txBody>
      </p:sp>
    </p:spTree>
    <p:extLst>
      <p:ext uri="{BB962C8B-B14F-4D97-AF65-F5344CB8AC3E}">
        <p14:creationId xmlns:p14="http://schemas.microsoft.com/office/powerpoint/2010/main" val="1971648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4743</TotalTime>
  <Words>423</Words>
  <Application>Microsoft Office PowerPoint</Application>
  <PresentationFormat>Widescreen</PresentationFormat>
  <Paragraphs>113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French</dc:creator>
  <cp:lastModifiedBy>Ian French</cp:lastModifiedBy>
  <cp:revision>122</cp:revision>
  <cp:lastPrinted>2020-10-05T21:33:36Z</cp:lastPrinted>
  <dcterms:created xsi:type="dcterms:W3CDTF">2020-10-05T12:41:39Z</dcterms:created>
  <dcterms:modified xsi:type="dcterms:W3CDTF">2022-01-25T23:21:41Z</dcterms:modified>
</cp:coreProperties>
</file>