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15" r:id="rId3"/>
    <p:sldId id="319" r:id="rId4"/>
    <p:sldId id="316" r:id="rId5"/>
    <p:sldId id="317" r:id="rId6"/>
    <p:sldId id="318" r:id="rId7"/>
    <p:sldId id="267" r:id="rId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605B-E495-4A08-91F9-38EAFEF42CD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A124-E1E9-48D4-8FD7-C684B643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0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57F4-E4F5-4AE6-893E-6D51866FD93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9FA8-5669-4F99-B3E1-3CA1C445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000" y="118533"/>
            <a:ext cx="11573933" cy="66209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54" y="316592"/>
            <a:ext cx="2286000" cy="1285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2954" y="690671"/>
            <a:ext cx="806105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tx1"/>
                </a:solidFill>
              </a:rPr>
              <a:t>Welcome!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Quarterly Meeting, </a:t>
            </a:r>
            <a:r>
              <a:rPr lang="en-US" dirty="0"/>
              <a:t>2 August</a:t>
            </a:r>
            <a:r>
              <a:rPr lang="en-US" dirty="0">
                <a:solidFill>
                  <a:schemeClr val="tx1"/>
                </a:solidFill>
              </a:rPr>
              <a:t> 2022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Delaware Volunteer Organizations Active in Disaster (DEVOAD)</a:t>
            </a:r>
          </a:p>
          <a:p>
            <a:endParaRPr lang="en-US" dirty="0"/>
          </a:p>
          <a:p>
            <a:pPr algn="ctr"/>
            <a:r>
              <a:rPr lang="en-US" u="sng" dirty="0"/>
              <a:t>Agenda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Storm Season is here! And Hurricane Season started yesterday.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Brief Business Meeting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Long Term Recovery Groups (LTRGs)</a:t>
            </a:r>
          </a:p>
        </p:txBody>
      </p:sp>
    </p:spTree>
    <p:extLst>
      <p:ext uri="{BB962C8B-B14F-4D97-AF65-F5344CB8AC3E}">
        <p14:creationId xmlns:p14="http://schemas.microsoft.com/office/powerpoint/2010/main" val="402235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952" y="316592"/>
            <a:ext cx="11573933" cy="66209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54" y="423792"/>
            <a:ext cx="2095422" cy="1178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5954" y="499753"/>
            <a:ext cx="8061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Quarterly Meeting, </a:t>
            </a:r>
            <a:r>
              <a:rPr lang="en-US" dirty="0"/>
              <a:t>2 August</a:t>
            </a:r>
            <a:r>
              <a:rPr lang="en-US" dirty="0">
                <a:solidFill>
                  <a:schemeClr val="tx1"/>
                </a:solidFill>
              </a:rPr>
              <a:t> 2022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Delaware Volunteer Organizations Active in Disaster (DEVOAD)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9503" y="1845676"/>
            <a:ext cx="73567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 Season is here and Hurricane Season started yesterday, 1 August 2022</a:t>
            </a:r>
          </a:p>
          <a:p>
            <a:endParaRPr lang="en-US" dirty="0"/>
          </a:p>
          <a:p>
            <a:r>
              <a:rPr lang="en-US" dirty="0"/>
              <a:t>Storms have already caused damage in our area:</a:t>
            </a:r>
          </a:p>
          <a:p>
            <a:pPr marL="285750" indent="-285750">
              <a:buFontTx/>
              <a:buChar char="-"/>
            </a:pPr>
            <a:r>
              <a:rPr lang="en-US" dirty="0"/>
              <a:t>Cecil County, MD wind event, 12 July</a:t>
            </a:r>
          </a:p>
          <a:p>
            <a:pPr marL="285750" indent="-285750">
              <a:buFontTx/>
              <a:buChar char="-"/>
            </a:pPr>
            <a:r>
              <a:rPr lang="en-US" dirty="0"/>
              <a:t>Damage to homes in other Maryland counties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Flooding in Buchanan County, VA and West Virginia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And beyond our immediate area:</a:t>
            </a:r>
          </a:p>
          <a:p>
            <a:pPr marL="285750" indent="-285750">
              <a:buFontTx/>
              <a:buChar char="-"/>
            </a:pPr>
            <a:r>
              <a:rPr lang="en-US" dirty="0"/>
              <a:t>Severe flooding in eastern Kentucky on 31 July, 38 dead so far</a:t>
            </a:r>
          </a:p>
          <a:p>
            <a:pPr marL="285750" indent="-285750">
              <a:buFontTx/>
              <a:buChar char="-"/>
            </a:pPr>
            <a:r>
              <a:rPr lang="en-US" dirty="0"/>
              <a:t>Same storm impacted West Virginia</a:t>
            </a:r>
          </a:p>
          <a:p>
            <a:pPr marL="285750" indent="-285750">
              <a:buFontTx/>
              <a:buChar char="-"/>
            </a:pPr>
            <a:r>
              <a:rPr lang="en-US" dirty="0"/>
              <a:t>Flooding in St Louis, MO on 26 July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54" y="4695655"/>
            <a:ext cx="1507726" cy="999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0" y="5070538"/>
            <a:ext cx="1816852" cy="12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952" y="316592"/>
            <a:ext cx="11573933" cy="66209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5954" y="499753"/>
            <a:ext cx="8061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Quarterly Meeting, </a:t>
            </a:r>
            <a:r>
              <a:rPr lang="en-US" dirty="0"/>
              <a:t>2 August</a:t>
            </a:r>
            <a:r>
              <a:rPr lang="en-US" dirty="0">
                <a:solidFill>
                  <a:schemeClr val="tx1"/>
                </a:solidFill>
              </a:rPr>
              <a:t> 2022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Delaware Volunteer Organizations Active in Disaster (DEVOAD)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8338" y="1811355"/>
            <a:ext cx="4148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Cecil County, MD wind event, 12 July 2022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Map deleted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2589" y="1688123"/>
            <a:ext cx="2419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Team Rubicon Response</a:t>
            </a:r>
          </a:p>
          <a:p>
            <a:r>
              <a:rPr lang="en-US" i="1" dirty="0"/>
              <a:t>19-25 July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Pictures deleted</a:t>
            </a:r>
          </a:p>
        </p:txBody>
      </p:sp>
    </p:spTree>
    <p:extLst>
      <p:ext uri="{BB962C8B-B14F-4D97-AF65-F5344CB8AC3E}">
        <p14:creationId xmlns:p14="http://schemas.microsoft.com/office/powerpoint/2010/main" val="336999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000" y="118533"/>
            <a:ext cx="11573933" cy="66209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2435" y="959529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FINANCIAL REVIEW - Year To 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0494" y="1542888"/>
            <a:ext cx="56521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CHECKING INCOME</a:t>
            </a:r>
          </a:p>
          <a:p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   Dues			$     900.00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  Admin for Lowe’s Grant	$  1,050.00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  </a:t>
            </a:r>
            <a:r>
              <a:rPr lang="en-US" sz="1600" dirty="0" err="1"/>
              <a:t>Paypal</a:t>
            </a:r>
            <a:r>
              <a:rPr lang="en-US" sz="1600" dirty="0"/>
              <a:t> Transfer		$     365.25		Donations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  Expenses: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     Check for DEVOAD shirts   	</a:t>
            </a:r>
            <a:r>
              <a:rPr lang="en-US" sz="1600" u="sng" dirty="0"/>
              <a:t>$      107.16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	Balance		$ 11,962.17</a:t>
            </a:r>
          </a:p>
          <a:p>
            <a:endParaRPr lang="en-US" sz="1600" dirty="0"/>
          </a:p>
          <a:p>
            <a:r>
              <a:rPr lang="en-US" sz="1600" i="1" dirty="0"/>
              <a:t>SAVINGS (holdings for Eleventh St Bridge Community LTRG)</a:t>
            </a:r>
          </a:p>
          <a:p>
            <a:endParaRPr lang="en-US" sz="1600" dirty="0"/>
          </a:p>
          <a:p>
            <a:r>
              <a:rPr lang="en-US" sz="1600" dirty="0"/>
              <a:t>     Startup Grants		$    17,500.00</a:t>
            </a:r>
          </a:p>
          <a:p>
            <a:r>
              <a:rPr lang="en-US" sz="1600" dirty="0"/>
              <a:t>     Longwood </a:t>
            </a:r>
            <a:r>
              <a:rPr lang="en-US" sz="1600" dirty="0" err="1"/>
              <a:t>Fndtn</a:t>
            </a:r>
            <a:r>
              <a:rPr lang="en-US" sz="1600" dirty="0"/>
              <a:t> Grant       	$  175,000.00</a:t>
            </a:r>
          </a:p>
          <a:p>
            <a:endParaRPr lang="en-US" sz="1600" dirty="0"/>
          </a:p>
          <a:p>
            <a:r>
              <a:rPr lang="en-US" sz="1600" dirty="0"/>
              <a:t>  	Balance		 $  192,505.17</a:t>
            </a:r>
          </a:p>
        </p:txBody>
      </p:sp>
    </p:spTree>
    <p:extLst>
      <p:ext uri="{BB962C8B-B14F-4D97-AF65-F5344CB8AC3E}">
        <p14:creationId xmlns:p14="http://schemas.microsoft.com/office/powerpoint/2010/main" val="195351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4000" y="118533"/>
            <a:ext cx="11573933" cy="66209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546" y="722988"/>
            <a:ext cx="258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Recent Response Activity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0555" y="2533214"/>
            <a:ext cx="45038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Mold Remediation Activity and Training</a:t>
            </a:r>
          </a:p>
          <a:p>
            <a:endParaRPr lang="en-US" i="1" dirty="0"/>
          </a:p>
          <a:p>
            <a:r>
              <a:rPr lang="en-US" dirty="0"/>
              <a:t> - </a:t>
            </a:r>
            <a:r>
              <a:rPr lang="en-US" sz="1600" b="1" dirty="0"/>
              <a:t>16 July  </a:t>
            </a:r>
            <a:r>
              <a:rPr lang="en-US" sz="1600" b="1" dirty="0" err="1"/>
              <a:t>Vandever</a:t>
            </a:r>
            <a:r>
              <a:rPr lang="en-US" sz="1600" b="1" dirty="0"/>
              <a:t> Ave – Ellen </a:t>
            </a:r>
            <a:r>
              <a:rPr lang="en-US" sz="1600" b="1" dirty="0" err="1"/>
              <a:t>Udovich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 - Training 23 July @ Wilmington EOC – Marty Brett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79680" y="2500110"/>
            <a:ext cx="2331222" cy="1050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94511" y="2839632"/>
            <a:ext cx="2059912" cy="928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0972" y="392002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Mold!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46312" y="3303825"/>
            <a:ext cx="914400" cy="616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13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806" y="108485"/>
            <a:ext cx="11573933" cy="66209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54" y="316592"/>
            <a:ext cx="2286000" cy="128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2779" y="959529"/>
            <a:ext cx="39854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Long Term Recovery Groups (LTRGs)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2409" y="1930998"/>
            <a:ext cx="832619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 Phil Huber – Chair, MD VOAD</a:t>
            </a:r>
          </a:p>
          <a:p>
            <a:r>
              <a:rPr lang="en-US" dirty="0"/>
              <a:t>    LTRG Overview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Tamika </a:t>
            </a:r>
            <a:r>
              <a:rPr lang="en-US" dirty="0" err="1"/>
              <a:t>Collick</a:t>
            </a:r>
            <a:r>
              <a:rPr lang="en-US" dirty="0"/>
              <a:t> - Chair, Eleventh Street Bridge Community LTRG (ESBCLTRG), Wilmington</a:t>
            </a:r>
          </a:p>
          <a:p>
            <a:r>
              <a:rPr lang="en-US" dirty="0"/>
              <a:t>     Status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i="1" dirty="0"/>
              <a:t>NVOAD LTRG Point of Consensus:</a:t>
            </a:r>
          </a:p>
          <a:p>
            <a:r>
              <a:rPr lang="en-US" sz="1400" i="1" dirty="0"/>
              <a:t>“Affirming the critical role of LTRGs in whole community recovery, VOAD members</a:t>
            </a:r>
            <a:br>
              <a:rPr lang="en-US" sz="1400" i="1" dirty="0"/>
            </a:br>
            <a:r>
              <a:rPr lang="en-US" sz="1400" i="1" dirty="0"/>
              <a:t>support the formation and operation of local LTRGs by modeling the four Cs of the</a:t>
            </a:r>
            <a:br>
              <a:rPr lang="en-US" sz="1400" i="1" dirty="0"/>
            </a:br>
            <a:r>
              <a:rPr lang="en-US" sz="1400" i="1" dirty="0"/>
              <a:t>VOAD movement: cooperation, communication, coordination, and collaboration.”</a:t>
            </a:r>
          </a:p>
          <a:p>
            <a:r>
              <a:rPr lang="en-US" sz="1400" dirty="0">
                <a:solidFill>
                  <a:srgbClr val="0070C0"/>
                </a:solidFill>
              </a:rPr>
              <a:t>https://www.nvoad.org/wp-content/uploads/LTRG-POC-Final.pdf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29" y="3786521"/>
            <a:ext cx="2019719" cy="91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01600"/>
            <a:ext cx="11946467" cy="675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" y="5113867"/>
            <a:ext cx="2286000" cy="1285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035" y="1058817"/>
            <a:ext cx="341240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THANK YOU!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Questions?</a:t>
            </a:r>
          </a:p>
          <a:p>
            <a:pPr algn="ctr"/>
            <a:r>
              <a:rPr lang="en-US" dirty="0"/>
              <a:t>Suggestions?</a:t>
            </a:r>
          </a:p>
          <a:p>
            <a:pPr algn="ctr"/>
            <a:r>
              <a:rPr lang="en-US" dirty="0"/>
              <a:t>Issues?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Next meeting in October, date TBD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Contact: </a:t>
            </a:r>
          </a:p>
          <a:p>
            <a:pPr algn="ctr"/>
            <a:r>
              <a:rPr lang="en-US" dirty="0">
                <a:hlinkClick r:id="rId3"/>
              </a:rPr>
              <a:t>delawarevoad@gmail.com</a:t>
            </a:r>
            <a:endParaRPr lang="en-US" dirty="0"/>
          </a:p>
          <a:p>
            <a:pPr algn="ctr"/>
            <a:br>
              <a:rPr lang="en-US" dirty="0"/>
            </a:br>
            <a:r>
              <a:rPr lang="en-US" dirty="0"/>
              <a:t>Facebook:  Delaware VOAD</a:t>
            </a:r>
          </a:p>
          <a:p>
            <a:pPr algn="ctr"/>
            <a:r>
              <a:rPr lang="en-US" dirty="0"/>
              <a:t>Website: devoad.org</a:t>
            </a:r>
          </a:p>
        </p:txBody>
      </p:sp>
    </p:spTree>
    <p:extLst>
      <p:ext uri="{BB962C8B-B14F-4D97-AF65-F5344CB8AC3E}">
        <p14:creationId xmlns:p14="http://schemas.microsoft.com/office/powerpoint/2010/main" val="112982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6230</TotalTime>
  <Words>412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French</dc:creator>
  <cp:lastModifiedBy>Martin Brett</cp:lastModifiedBy>
  <cp:revision>168</cp:revision>
  <cp:lastPrinted>2020-10-05T21:33:36Z</cp:lastPrinted>
  <dcterms:created xsi:type="dcterms:W3CDTF">2020-10-05T12:41:39Z</dcterms:created>
  <dcterms:modified xsi:type="dcterms:W3CDTF">2023-01-03T18:20:58Z</dcterms:modified>
</cp:coreProperties>
</file>